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60" r:id="rId4"/>
    <p:sldId id="268" r:id="rId5"/>
    <p:sldId id="270" r:id="rId6"/>
    <p:sldId id="266" r:id="rId7"/>
    <p:sldId id="262" r:id="rId8"/>
  </p:sldIdLst>
  <p:sldSz cx="12192000" cy="6858000"/>
  <p:notesSz cx="6858000" cy="9144000"/>
  <p:embeddedFontLst>
    <p:embeddedFont>
      <p:font typeface="맑은 고딕" panose="020B0503020000020004" pitchFamily="34" charset="-127"/>
      <p:regular r:id="rId10"/>
      <p:bold r:id="rId11"/>
    </p:embeddedFont>
    <p:embeddedFont>
      <p:font typeface="Freesentation 3 Light" pitchFamily="2" charset="-127"/>
      <p:regular r:id="rId12"/>
    </p:embeddedFont>
    <p:embeddedFont>
      <p:font typeface="Freesentation 4 Regular" pitchFamily="2" charset="-127"/>
      <p:regular r:id="rId13"/>
    </p:embeddedFont>
    <p:embeddedFont>
      <p:font typeface="Freesentation 5 Medium" pitchFamily="2" charset="-127"/>
      <p:regular r:id="rId14"/>
    </p:embeddedFont>
    <p:embeddedFont>
      <p:font typeface="Freesentation 6 SemiBold" pitchFamily="2" charset="-127"/>
      <p:regular r:id="rId15"/>
      <p:bold r:id="rId16"/>
    </p:embeddedFont>
    <p:embeddedFont>
      <p:font typeface="Freesentation 7 Bold" pitchFamily="2" charset="-127"/>
      <p:bold r:id="rId17"/>
    </p:embeddedFont>
    <p:embeddedFont>
      <p:font typeface="Freesentation 9 Black" pitchFamily="2" charset="-12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52FF"/>
    <a:srgbClr val="F8F8F8"/>
    <a:srgbClr val="AFB3F0"/>
    <a:srgbClr val="C6CAEF"/>
    <a:srgbClr val="4F04FF"/>
    <a:srgbClr val="9FA5F7"/>
    <a:srgbClr val="6C63FF"/>
    <a:srgbClr val="9200F4"/>
    <a:srgbClr val="5A6170"/>
    <a:srgbClr val="1D1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82"/>
  </p:normalViewPr>
  <p:slideViewPr>
    <p:cSldViewPr snapToGrid="0">
      <p:cViewPr varScale="1">
        <p:scale>
          <a:sx n="90" d="100"/>
          <a:sy n="90" d="100"/>
        </p:scale>
        <p:origin x="23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BED90-B630-FD4C-BCBE-61A5C2A8C043}" type="datetimeFigureOut">
              <a:rPr kumimoji="1" lang="ko-KR" altLang="en-US" smtClean="0"/>
              <a:t>2025. 5. 11.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FC246-DBFF-8D47-BF03-7775F43C382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24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FC246-DBFF-8D47-BF03-7775F43C382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7735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95AA3-9441-BE77-42BA-0E2725A4C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D0C594-373C-C43F-F850-2603213E30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5864FC-D603-6700-F106-AEB45E765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2025. 5. 11.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885815-576B-1A95-6250-FD3719210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2F3D9C-1057-6E35-81B6-35795384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8472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30F22-8E01-5B6E-53E5-2AE7B95AC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D85751-B0BC-D5F7-B16C-DF55B304E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4F481D-AFD2-25E1-7A49-77B09E1AA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2025. 5. 11.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6243CB-000F-CC5A-B74B-D8B6B93E6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63242F-C705-3157-E1C1-3B45411CD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7105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8EEB29-D82A-8EF2-3ED5-9E67159CF8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1212F2-326C-DD30-3E99-D10C9E537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B44C4-9FBB-C3C9-1A25-9824F2EA1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2025. 5. 11.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64D484-1C51-B149-E517-67C6F009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528A21-1E61-3451-FFAE-73EFA83F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048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3E4CD-4677-C45A-5B27-8F345400B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660700-FC49-E751-29B3-0936A3223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122577-3566-BEDB-29ED-EDC52C611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2025. 5. 11.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D6680E-F57F-5F1F-CE55-D7EC03FED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93B9A-A4DF-5776-579B-6C5F333B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9253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E7A6FF-8407-0656-C120-22F298961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38059A-4F88-ADCB-9717-E1326E85E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E0AF41-F073-C410-7E58-D373CB47F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2025. 5. 11.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0906A6-D744-F03A-3529-D8374A190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0C5F5-6BC2-9F4E-340B-F9E2EB236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972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2F7BC-2C9E-CD80-BAAA-C5E9DADE6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DD716E-56FD-F9F6-EB1B-FB99A10283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C35425-C2E0-FC09-F989-471536CC71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2CA7D3-E069-BE5A-3FD3-40D586D6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2025. 5. 11.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8DF843-C273-BCB1-5554-A7214BF7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3ACDBE-6E8E-2D25-BDB1-0C1D4934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857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773EC-9DCC-B7EA-3E1C-5275D61C4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02A497-7365-6777-2492-515B2660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422578-999D-9B78-7068-AAE2EEF62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4163BF-A41E-742C-0450-C181B81BD5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E17EF80-9CE2-349F-1CF4-C3BAF4616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6D6D60-6538-0F1B-08A6-9ED580D3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2025. 5. 11.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03BFBB-C306-9219-15A1-A9F8CBF8E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0986C0-8D3F-BE02-6128-DF625F98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369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DA3C81-44F1-7A56-3F0E-8C7A1B2CF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2BC435-00F6-BDA6-8378-E7896783E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2025. 5. 11.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E288F-B7EC-7DF6-A95D-3F3A60569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51AE0E-A256-5EEB-46DF-2FE27DF8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7219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A54812-3174-9FEF-4678-EC9842FB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2025. 5. 11.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17A4C8-B34E-C2D0-3005-231679804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56A37B-5BC9-465E-DE4A-D3EA9BF2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457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9F7D0-36F8-0B00-D9BF-BB36D4AF6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E1677B-4004-C6D7-527C-3DDC987DD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E2E01-6E91-43BE-459E-89A581487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3BB7EB-107D-0AD1-B609-14E53352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2025. 5. 11.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43E060-913A-AC40-A420-5F538D9EF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8D4C05-38CF-97AE-54FC-61EEF63E1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2636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010A25-35F1-EF37-DF52-F4B7A9050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03E550-6511-2EAB-D1BA-A6F819C435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E4E8FF-285C-14A8-9E10-04C6AC0D5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01ADE0-2869-50CC-A91F-3642200EE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2025. 5. 11.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BA3755-6436-FFED-7900-F436EE6EF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45EC8B-D2DD-C15C-61B4-A37EA342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6059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24A32A-3A7B-DDAE-5DA9-1F237C3DC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5DA61F-464C-0A39-D262-1AF6840C5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DEE0BF-81FD-9E86-B9D9-D5E50A4E6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2273F3-001C-864C-9F96-23CF0B0010B5}" type="datetimeFigureOut">
              <a:rPr kumimoji="1" lang="ko-KR" altLang="en-US" smtClean="0"/>
              <a:t>2025. 5. 11.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3E6B3B-D136-4086-C2AF-E4806CE2A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87A8C5-C09A-7EC9-D3E1-8053FF486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5166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6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DF7DAE-0E54-5C43-929D-71F5AAEE7549}"/>
              </a:ext>
            </a:extLst>
          </p:cNvPr>
          <p:cNvSpPr txBox="1"/>
          <p:nvPr/>
        </p:nvSpPr>
        <p:spPr>
          <a:xfrm>
            <a:off x="1014413" y="962272"/>
            <a:ext cx="5081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차량 </a:t>
            </a:r>
            <a:r>
              <a:rPr kumimoji="1" lang="en-US" altLang="ko-KR" sz="5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OCR</a:t>
            </a:r>
            <a:r>
              <a:rPr kumimoji="1" lang="ko-KR" altLang="en-US" sz="5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 프로그램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2D2DB-6955-10A3-438A-FC1382A0B693}"/>
              </a:ext>
            </a:extLst>
          </p:cNvPr>
          <p:cNvSpPr txBox="1"/>
          <p:nvPr/>
        </p:nvSpPr>
        <p:spPr>
          <a:xfrm>
            <a:off x="1014413" y="1885602"/>
            <a:ext cx="3338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bg1">
                    <a:lumMod val="8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실증적 </a:t>
            </a:r>
            <a:r>
              <a:rPr kumimoji="1" lang="en-US" altLang="ko-KR" sz="2400" dirty="0">
                <a:solidFill>
                  <a:schemeClr val="bg1">
                    <a:lumMod val="8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AI </a:t>
            </a:r>
            <a:r>
              <a:rPr kumimoji="1" lang="ko-KR" altLang="en-US" sz="2400" dirty="0">
                <a:solidFill>
                  <a:schemeClr val="bg1">
                    <a:lumMod val="8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개발 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B2D92-53A3-9366-BBA4-63B264FA5732}"/>
              </a:ext>
            </a:extLst>
          </p:cNvPr>
          <p:cNvSpPr txBox="1"/>
          <p:nvPr/>
        </p:nvSpPr>
        <p:spPr>
          <a:xfrm>
            <a:off x="1014413" y="5503356"/>
            <a:ext cx="2570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팀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: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AICN</a:t>
            </a:r>
          </a:p>
          <a:p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팀원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: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김재민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팀장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),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ko-KR" altLang="en-US" sz="16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김동경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이도현</a:t>
            </a:r>
            <a:endParaRPr kumimoji="1" lang="en-US" altLang="ko-KR" sz="16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8A6392-CD12-B240-D451-DE413C92E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843588" y="2565398"/>
            <a:ext cx="2115311" cy="2115311"/>
          </a:xfrm>
          <a:prstGeom prst="rect">
            <a:avLst/>
          </a:prstGeom>
        </p:spPr>
      </p:pic>
      <p:pic>
        <p:nvPicPr>
          <p:cNvPr id="8" name="그림 7" descr="차량, 육상 차량, 바퀴, 자동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FF2E6D4-9348-7848-0CA4-3DFF252F2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243" y="2927790"/>
            <a:ext cx="5581459" cy="422516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D500BF-572C-CF9F-9806-31391D73F4ED}"/>
              </a:ext>
            </a:extLst>
          </p:cNvPr>
          <p:cNvSpPr/>
          <p:nvPr/>
        </p:nvSpPr>
        <p:spPr>
          <a:xfrm>
            <a:off x="1121664" y="769869"/>
            <a:ext cx="658368" cy="94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3245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A55AEC-2D85-20D6-762C-D5747F7028C5}"/>
              </a:ext>
            </a:extLst>
          </p:cNvPr>
          <p:cNvSpPr txBox="1"/>
          <p:nvPr/>
        </p:nvSpPr>
        <p:spPr>
          <a:xfrm>
            <a:off x="1259783" y="1432113"/>
            <a:ext cx="20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6C63FF"/>
                </a:solidFill>
                <a:latin typeface="Freesentation 4 Regular" pitchFamily="2" charset="-127"/>
                <a:ea typeface="Freesentation 4 Regular" pitchFamily="2" charset="-127"/>
              </a:rPr>
              <a:t>차량 </a:t>
            </a:r>
            <a:r>
              <a:rPr kumimoji="1" lang="en-US" altLang="ko-KR" sz="2000" dirty="0">
                <a:solidFill>
                  <a:srgbClr val="6C63FF"/>
                </a:solidFill>
                <a:latin typeface="Freesentation 4 Regular" pitchFamily="2" charset="-127"/>
                <a:ea typeface="Freesentation 4 Regular" pitchFamily="2" charset="-127"/>
              </a:rPr>
              <a:t>OCR </a:t>
            </a:r>
            <a:r>
              <a:rPr kumimoji="1" lang="ko-KR" altLang="en-US" sz="2000" dirty="0">
                <a:solidFill>
                  <a:srgbClr val="6C63FF"/>
                </a:solidFill>
                <a:latin typeface="Freesentation 4 Regular" pitchFamily="2" charset="-127"/>
                <a:ea typeface="Freesentation 4 Regular" pitchFamily="2" charset="-127"/>
              </a:rPr>
              <a:t>프로그램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91B88B-7E92-00EC-CC5F-51DABBC69FCF}"/>
              </a:ext>
            </a:extLst>
          </p:cNvPr>
          <p:cNvSpPr txBox="1"/>
          <p:nvPr/>
        </p:nvSpPr>
        <p:spPr>
          <a:xfrm>
            <a:off x="1231207" y="1632168"/>
            <a:ext cx="26334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6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INDEX</a:t>
            </a:r>
            <a:endParaRPr kumimoji="1" lang="ko-KR" altLang="en-US" sz="6600" b="1" dirty="0">
              <a:solidFill>
                <a:srgbClr val="5A6170"/>
              </a:solidFill>
              <a:latin typeface="Freesentation 9 Black" pitchFamily="2" charset="-127"/>
              <a:ea typeface="Freesentation 9 Black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BF744D-AC17-0DBE-DC44-FAA4B869A161}"/>
              </a:ext>
            </a:extLst>
          </p:cNvPr>
          <p:cNvSpPr/>
          <p:nvPr/>
        </p:nvSpPr>
        <p:spPr>
          <a:xfrm>
            <a:off x="1347751" y="1337305"/>
            <a:ext cx="658368" cy="94808"/>
          </a:xfrm>
          <a:prstGeom prst="rect">
            <a:avLst/>
          </a:prstGeom>
          <a:solidFill>
            <a:srgbClr val="6C6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9ADF339-18FF-7293-99A7-D9E7CB2C8724}"/>
              </a:ext>
            </a:extLst>
          </p:cNvPr>
          <p:cNvGrpSpPr/>
          <p:nvPr/>
        </p:nvGrpSpPr>
        <p:grpSpPr>
          <a:xfrm>
            <a:off x="4789629" y="3961746"/>
            <a:ext cx="471486" cy="369332"/>
            <a:chOff x="924406" y="2471813"/>
            <a:chExt cx="471486" cy="369332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26F4EDB0-F4FF-C503-F2C3-3901E692EB30}"/>
                </a:ext>
              </a:extLst>
            </p:cNvPr>
            <p:cNvSpPr/>
            <p:nvPr/>
          </p:nvSpPr>
          <p:spPr>
            <a:xfrm>
              <a:off x="965861" y="2481145"/>
              <a:ext cx="360000" cy="360000"/>
            </a:xfrm>
            <a:prstGeom prst="roundRect">
              <a:avLst/>
            </a:prstGeom>
            <a:solidFill>
              <a:srgbClr val="6C63FF"/>
            </a:solidFill>
            <a:ln>
              <a:noFill/>
            </a:ln>
            <a:effectLst>
              <a:outerShdw blurRad="152400" dist="762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CCF218-553F-B5A9-0E58-ED5EC7B543CC}"/>
                </a:ext>
              </a:extLst>
            </p:cNvPr>
            <p:cNvSpPr txBox="1"/>
            <p:nvPr/>
          </p:nvSpPr>
          <p:spPr>
            <a:xfrm>
              <a:off x="924406" y="2471813"/>
              <a:ext cx="47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Freesentation 7 Bold" pitchFamily="2" charset="-127"/>
                  <a:ea typeface="Freesentation 7 Bold" pitchFamily="2" charset="-127"/>
                </a:rPr>
                <a:t>02</a:t>
              </a:r>
              <a:endPara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79A50A-1A80-31C1-FF0D-D9B7369ED456}"/>
              </a:ext>
            </a:extLst>
          </p:cNvPr>
          <p:cNvGrpSpPr/>
          <p:nvPr/>
        </p:nvGrpSpPr>
        <p:grpSpPr>
          <a:xfrm>
            <a:off x="1428788" y="3961746"/>
            <a:ext cx="471486" cy="369332"/>
            <a:chOff x="938694" y="2471813"/>
            <a:chExt cx="471486" cy="369332"/>
          </a:xfrm>
        </p:grpSpPr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FA39A36B-96E7-24B6-E753-E78DF60EE632}"/>
                </a:ext>
              </a:extLst>
            </p:cNvPr>
            <p:cNvSpPr/>
            <p:nvPr/>
          </p:nvSpPr>
          <p:spPr>
            <a:xfrm>
              <a:off x="965861" y="2481145"/>
              <a:ext cx="360000" cy="360000"/>
            </a:xfrm>
            <a:prstGeom prst="roundRect">
              <a:avLst/>
            </a:prstGeom>
            <a:solidFill>
              <a:srgbClr val="6C63FF"/>
            </a:solidFill>
            <a:ln>
              <a:noFill/>
            </a:ln>
            <a:effectLst>
              <a:outerShdw blurRad="152400" dist="762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AB973A-FDFB-C9FE-AEE8-463DDBF331B2}"/>
                </a:ext>
              </a:extLst>
            </p:cNvPr>
            <p:cNvSpPr txBox="1"/>
            <p:nvPr/>
          </p:nvSpPr>
          <p:spPr>
            <a:xfrm>
              <a:off x="938694" y="2471813"/>
              <a:ext cx="47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Freesentation 7 Bold" pitchFamily="2" charset="-127"/>
                  <a:ea typeface="Freesentation 7 Bold" pitchFamily="2" charset="-127"/>
                </a:rPr>
                <a:t>01</a:t>
              </a:r>
              <a:endPara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29CF51-490C-0B7C-8391-65022A601A0E}"/>
              </a:ext>
            </a:extLst>
          </p:cNvPr>
          <p:cNvGrpSpPr/>
          <p:nvPr/>
        </p:nvGrpSpPr>
        <p:grpSpPr>
          <a:xfrm>
            <a:off x="8650530" y="3956790"/>
            <a:ext cx="471486" cy="369332"/>
            <a:chOff x="924406" y="2471813"/>
            <a:chExt cx="471486" cy="369332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D39E7842-55C4-752B-CD7A-AEA7D31B537A}"/>
                </a:ext>
              </a:extLst>
            </p:cNvPr>
            <p:cNvSpPr/>
            <p:nvPr/>
          </p:nvSpPr>
          <p:spPr>
            <a:xfrm>
              <a:off x="965861" y="2481145"/>
              <a:ext cx="360000" cy="360000"/>
            </a:xfrm>
            <a:prstGeom prst="roundRect">
              <a:avLst/>
            </a:prstGeom>
            <a:solidFill>
              <a:srgbClr val="6C63FF"/>
            </a:solidFill>
            <a:ln>
              <a:noFill/>
            </a:ln>
            <a:effectLst>
              <a:outerShdw blurRad="152400" dist="762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4AAF0B-3093-F503-2A94-EE8AA24A844B}"/>
                </a:ext>
              </a:extLst>
            </p:cNvPr>
            <p:cNvSpPr txBox="1"/>
            <p:nvPr/>
          </p:nvSpPr>
          <p:spPr>
            <a:xfrm>
              <a:off x="924406" y="2471813"/>
              <a:ext cx="47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Freesentation 7 Bold" pitchFamily="2" charset="-127"/>
                  <a:ea typeface="Freesentation 7 Bold" pitchFamily="2" charset="-127"/>
                </a:rPr>
                <a:t>03</a:t>
              </a:r>
              <a:endPara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9B5F75C-19E3-AA35-3D62-412E5B67406E}"/>
              </a:ext>
            </a:extLst>
          </p:cNvPr>
          <p:cNvSpPr txBox="1"/>
          <p:nvPr/>
        </p:nvSpPr>
        <p:spPr>
          <a:xfrm>
            <a:off x="1428786" y="4384966"/>
            <a:ext cx="1667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Freesentation 7 Bold" pitchFamily="2" charset="-127"/>
                <a:ea typeface="Freesentation 7 Bold" pitchFamily="2" charset="-127"/>
              </a:rPr>
              <a:t>프로젝트 요약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9B610C-9DF2-9D71-8EBC-453474AE1681}"/>
              </a:ext>
            </a:extLst>
          </p:cNvPr>
          <p:cNvSpPr txBox="1"/>
          <p:nvPr/>
        </p:nvSpPr>
        <p:spPr>
          <a:xfrm>
            <a:off x="4789629" y="4384966"/>
            <a:ext cx="2887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Freesentation 7 Bold" pitchFamily="2" charset="-127"/>
                <a:ea typeface="Freesentation 7 Bold" pitchFamily="2" charset="-127"/>
              </a:rPr>
              <a:t>현재 진행상황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16E119-01C5-C902-3415-CA3EB3CABCB3}"/>
              </a:ext>
            </a:extLst>
          </p:cNvPr>
          <p:cNvSpPr txBox="1"/>
          <p:nvPr/>
        </p:nvSpPr>
        <p:spPr>
          <a:xfrm>
            <a:off x="8650530" y="4370678"/>
            <a:ext cx="3541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Freesentation 7 Bold" pitchFamily="2" charset="-127"/>
                <a:ea typeface="Freesentation 7 Bold" pitchFamily="2" charset="-127"/>
              </a:rPr>
              <a:t>다음 회의 일정 </a:t>
            </a:r>
          </a:p>
        </p:txBody>
      </p:sp>
    </p:spTree>
    <p:extLst>
      <p:ext uri="{BB962C8B-B14F-4D97-AF65-F5344CB8AC3E}">
        <p14:creationId xmlns:p14="http://schemas.microsoft.com/office/powerpoint/2010/main" val="3106199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컴퓨터, 컴퓨터 모니터, 전자 기기, 자동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30FE42B-A05A-BA02-25BD-06A3825C1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6000"/>
                    </a14:imgEffect>
                    <a14:imgEffect>
                      <a14:brightnessContrast bright="-66000" contrast="15000"/>
                    </a14:imgEffect>
                  </a14:imgLayer>
                </a14:imgProps>
              </a:ext>
            </a:extLst>
          </a:blip>
          <a:srcRect l="11780" r="20638" b="45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83F586F-0B38-C3B0-2743-D89330E408DE}"/>
              </a:ext>
            </a:extLst>
          </p:cNvPr>
          <p:cNvSpPr/>
          <p:nvPr/>
        </p:nvSpPr>
        <p:spPr>
          <a:xfrm>
            <a:off x="1350307" y="1923915"/>
            <a:ext cx="9615487" cy="2728912"/>
          </a:xfrm>
          <a:prstGeom prst="roundRect">
            <a:avLst>
              <a:gd name="adj" fmla="val 7243"/>
            </a:avLst>
          </a:prstGeom>
          <a:solidFill>
            <a:schemeClr val="tx1">
              <a:lumMod val="95000"/>
              <a:lumOff val="5000"/>
            </a:schemeClr>
          </a:solidFill>
          <a:ln w="95250">
            <a:solidFill>
              <a:schemeClr val="bg1"/>
            </a:solidFill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1" name="그림 20" descr="그래픽, 상징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F3BB3CD-9030-3FE2-A704-775C4C917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537" y="2555080"/>
            <a:ext cx="1747837" cy="1747837"/>
          </a:xfrm>
          <a:prstGeom prst="rect">
            <a:avLst/>
          </a:prstGeom>
        </p:spPr>
      </p:pic>
      <p:pic>
        <p:nvPicPr>
          <p:cNvPr id="23" name="그림 22" descr="로고, 그래픽, 폰트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34D0CC4-F945-F7E4-3AEB-0724AA19F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0752" y="3022995"/>
            <a:ext cx="812008" cy="812008"/>
          </a:xfrm>
          <a:prstGeom prst="rect">
            <a:avLst/>
          </a:prstGeom>
        </p:spPr>
      </p:pic>
      <p:pic>
        <p:nvPicPr>
          <p:cNvPr id="27" name="그림 26" descr="폰트, 상징, 그래픽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B22CD26-05DA-B082-99C4-36B07F4B9F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1125" y="2524125"/>
            <a:ext cx="1809749" cy="1809749"/>
          </a:xfrm>
          <a:prstGeom prst="rect">
            <a:avLst/>
          </a:prstGeom>
        </p:spPr>
      </p:pic>
      <p:pic>
        <p:nvPicPr>
          <p:cNvPr id="28" name="그림 27" descr="로고, 그래픽, 폰트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F1257DD-C66D-84C0-184F-E1F15B608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6402" y="3022994"/>
            <a:ext cx="812008" cy="812008"/>
          </a:xfrm>
          <a:prstGeom prst="rect">
            <a:avLst/>
          </a:prstGeom>
        </p:spPr>
      </p:pic>
      <p:pic>
        <p:nvPicPr>
          <p:cNvPr id="36" name="그림 35" descr="상징, 그래픽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4C8BA5B-5614-7089-6924-35984FAAE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9625" y="2390178"/>
            <a:ext cx="2077640" cy="2077640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134A2522-312E-3597-2C34-1116FCC3F195}"/>
              </a:ext>
            </a:extLst>
          </p:cNvPr>
          <p:cNvSpPr/>
          <p:nvPr/>
        </p:nvSpPr>
        <p:spPr>
          <a:xfrm>
            <a:off x="2670048" y="5492186"/>
            <a:ext cx="6864096" cy="615732"/>
          </a:xfrm>
          <a:prstGeom prst="roundRect">
            <a:avLst>
              <a:gd name="adj" fmla="val 36494"/>
            </a:avLst>
          </a:prstGeom>
          <a:solidFill>
            <a:srgbClr val="6C6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312583-D4A2-C2BB-0D73-28262B49670E}"/>
              </a:ext>
            </a:extLst>
          </p:cNvPr>
          <p:cNvSpPr txBox="1"/>
          <p:nvPr/>
        </p:nvSpPr>
        <p:spPr>
          <a:xfrm>
            <a:off x="4015974" y="492621"/>
            <a:ext cx="4160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차량 </a:t>
            </a:r>
            <a:r>
              <a:rPr kumimoji="1" lang="en-US" altLang="ko-KR" sz="4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OCR</a:t>
            </a:r>
            <a:r>
              <a:rPr kumimoji="1" lang="ko-KR" altLang="en-US" sz="4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 프로그램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9ABF59-4B5C-098B-DC51-7661EF0F1271}"/>
              </a:ext>
            </a:extLst>
          </p:cNvPr>
          <p:cNvSpPr txBox="1"/>
          <p:nvPr/>
        </p:nvSpPr>
        <p:spPr>
          <a:xfrm>
            <a:off x="5403240" y="1154474"/>
            <a:ext cx="1509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F8F8F8"/>
                </a:solidFill>
                <a:latin typeface="Freesentation 4 Regular" pitchFamily="2" charset="-127"/>
                <a:ea typeface="Freesentation 4 Regular" pitchFamily="2" charset="-127"/>
              </a:rPr>
              <a:t>프로젝트 요약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E6ACA4-8AB3-63F7-6827-C39455D2546B}"/>
              </a:ext>
            </a:extLst>
          </p:cNvPr>
          <p:cNvSpPr txBox="1"/>
          <p:nvPr/>
        </p:nvSpPr>
        <p:spPr>
          <a:xfrm>
            <a:off x="3020562" y="5523143"/>
            <a:ext cx="6150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정확도 높은 한국 차량번호 </a:t>
            </a:r>
            <a:r>
              <a:rPr kumimoji="1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OCR</a:t>
            </a: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 프로그램</a:t>
            </a:r>
          </a:p>
        </p:txBody>
      </p:sp>
      <p:pic>
        <p:nvPicPr>
          <p:cNvPr id="8" name="그림 7" descr="그래픽, 폰트, 스크린샷, 일렉트릭 블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08452F8-5C81-7FB0-7277-45F7519412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5826652" y="4740936"/>
            <a:ext cx="662795" cy="6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20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714105-B6EF-5BE7-7246-B6F1D17B9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992926-75D5-2012-9332-5A805C2F35A3}"/>
              </a:ext>
            </a:extLst>
          </p:cNvPr>
          <p:cNvSpPr txBox="1"/>
          <p:nvPr/>
        </p:nvSpPr>
        <p:spPr>
          <a:xfrm>
            <a:off x="4015974" y="492621"/>
            <a:ext cx="4160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차량 </a:t>
            </a:r>
            <a:r>
              <a:rPr kumimoji="1" lang="en-US" altLang="ko-KR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OCR</a:t>
            </a:r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A0F50-0FF9-F6ED-71CE-BA91A2FDC8E6}"/>
              </a:ext>
            </a:extLst>
          </p:cNvPr>
          <p:cNvSpPr txBox="1"/>
          <p:nvPr/>
        </p:nvSpPr>
        <p:spPr>
          <a:xfrm>
            <a:off x="5469760" y="1149085"/>
            <a:ext cx="154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5A6170"/>
                </a:solidFill>
                <a:latin typeface="Freesentation 4 Regular" pitchFamily="2" charset="-127"/>
                <a:ea typeface="Freesentation 4 Regular" pitchFamily="2" charset="-127"/>
              </a:rPr>
              <a:t>현재 진행상황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67C310F-4DC2-B9FA-410C-927E98197918}"/>
              </a:ext>
            </a:extLst>
          </p:cNvPr>
          <p:cNvSpPr/>
          <p:nvPr/>
        </p:nvSpPr>
        <p:spPr>
          <a:xfrm>
            <a:off x="633414" y="1859339"/>
            <a:ext cx="5638800" cy="2542044"/>
          </a:xfrm>
          <a:prstGeom prst="roundRect">
            <a:avLst>
              <a:gd name="adj" fmla="val 3624"/>
            </a:avLst>
          </a:prstGeom>
          <a:blipFill>
            <a:blip r:embed="rId2"/>
            <a:stretch>
              <a:fillRect/>
            </a:stretch>
          </a:blipFill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21FAED4-F45B-71AE-A89E-1E9B8AE51DF8}"/>
              </a:ext>
            </a:extLst>
          </p:cNvPr>
          <p:cNvSpPr/>
          <p:nvPr/>
        </p:nvSpPr>
        <p:spPr>
          <a:xfrm>
            <a:off x="6500813" y="1859340"/>
            <a:ext cx="5214937" cy="2542043"/>
          </a:xfrm>
          <a:prstGeom prst="roundRect">
            <a:avLst>
              <a:gd name="adj" fmla="val 3014"/>
            </a:avLst>
          </a:prstGeom>
          <a:solidFill>
            <a:srgbClr val="675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7B098E-FC84-04A2-BFAE-9F2CD164D6E4}"/>
              </a:ext>
            </a:extLst>
          </p:cNvPr>
          <p:cNvSpPr txBox="1"/>
          <p:nvPr/>
        </p:nvSpPr>
        <p:spPr>
          <a:xfrm>
            <a:off x="6757987" y="2114699"/>
            <a:ext cx="47005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python </a:t>
            </a:r>
            <a:r>
              <a:rPr kumimoji="1" lang="en" altLang="ko-KR" sz="14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train.py</a:t>
            </a:r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\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(YOLOv5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의 </a:t>
            </a:r>
            <a:r>
              <a:rPr kumimoji="1" lang="en-US" altLang="ko-KR" sz="14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train.py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)</a:t>
            </a:r>
            <a:endParaRPr kumimoji="1" lang="en" altLang="ko-KR" sz="14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  <a:p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 --</a:t>
            </a:r>
            <a:r>
              <a:rPr kumimoji="1" lang="en" altLang="ko-KR" sz="14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img</a:t>
            </a:r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1280 \ (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원본 이미지 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1280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*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720</a:t>
            </a:r>
            <a:r>
              <a:rPr kumimoji="1" lang="ko-KR" altLang="en-US" sz="14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에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따른 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1280</a:t>
            </a:r>
            <a:r>
              <a:rPr kumimoji="1" lang="ko-KR" altLang="en-US" sz="14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으로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지정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)</a:t>
            </a:r>
            <a:endParaRPr kumimoji="1" lang="en" altLang="ko-KR" sz="14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  <a:p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 --batch 8 \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endParaRPr kumimoji="1" lang="en" altLang="ko-KR" sz="14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  <a:p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 --epochs 50 \</a:t>
            </a:r>
          </a:p>
          <a:p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 --data ../data/</a:t>
            </a:r>
            <a:r>
              <a:rPr kumimoji="1" lang="en" altLang="ko-KR" sz="14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custom_det.yaml</a:t>
            </a:r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\</a:t>
            </a:r>
          </a:p>
          <a:p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 --weights yolov5s.pt \</a:t>
            </a:r>
          </a:p>
          <a:p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 --project ../runs/detect \</a:t>
            </a:r>
          </a:p>
          <a:p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 --name </a:t>
            </a:r>
            <a:r>
              <a:rPr kumimoji="1" lang="en" altLang="ko-KR" sz="14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aicn</a:t>
            </a:r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-det \</a:t>
            </a:r>
          </a:p>
          <a:p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 --cache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711B59-F309-A2C7-DF48-F944E3411DB8}"/>
              </a:ext>
            </a:extLst>
          </p:cNvPr>
          <p:cNvGrpSpPr/>
          <p:nvPr/>
        </p:nvGrpSpPr>
        <p:grpSpPr>
          <a:xfrm>
            <a:off x="619312" y="4624403"/>
            <a:ext cx="11096438" cy="1771651"/>
            <a:chOff x="633413" y="4711526"/>
            <a:chExt cx="11096438" cy="1771651"/>
          </a:xfrm>
        </p:grpSpPr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DC2DD22D-DBE3-AEC8-12E6-6347D030DABC}"/>
                </a:ext>
              </a:extLst>
            </p:cNvPr>
            <p:cNvSpPr/>
            <p:nvPr/>
          </p:nvSpPr>
          <p:spPr>
            <a:xfrm>
              <a:off x="5929126" y="4711527"/>
              <a:ext cx="5800725" cy="1771650"/>
            </a:xfrm>
            <a:prstGeom prst="roundRect">
              <a:avLst>
                <a:gd name="adj" fmla="val 244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자유형 23">
              <a:extLst>
                <a:ext uri="{FF2B5EF4-FFF2-40B4-BE49-F238E27FC236}">
                  <a16:creationId xmlns:a16="http://schemas.microsoft.com/office/drawing/2014/main" id="{B8CE117A-D4C5-29F0-B51F-1D9433612519}"/>
                </a:ext>
              </a:extLst>
            </p:cNvPr>
            <p:cNvSpPr/>
            <p:nvPr/>
          </p:nvSpPr>
          <p:spPr>
            <a:xfrm rot="16200000" flipH="1">
              <a:off x="2816925" y="2528014"/>
              <a:ext cx="1771651" cy="6138675"/>
            </a:xfrm>
            <a:custGeom>
              <a:avLst/>
              <a:gdLst>
                <a:gd name="connsiteX0" fmla="*/ 3 w 4684948"/>
                <a:gd name="connsiteY0" fmla="*/ 6117405 h 7065875"/>
                <a:gd name="connsiteX1" fmla="*/ 3 w 4684948"/>
                <a:gd name="connsiteY1" fmla="*/ 123637 h 7065875"/>
                <a:gd name="connsiteX2" fmla="*/ 123639 w 4684948"/>
                <a:gd name="connsiteY2" fmla="*/ 0 h 7065875"/>
                <a:gd name="connsiteX3" fmla="*/ 4561312 w 4684948"/>
                <a:gd name="connsiteY3" fmla="*/ 0 h 7065875"/>
                <a:gd name="connsiteX4" fmla="*/ 4684948 w 4684948"/>
                <a:gd name="connsiteY4" fmla="*/ 123637 h 7065875"/>
                <a:gd name="connsiteX5" fmla="*/ 4684948 w 4684948"/>
                <a:gd name="connsiteY5" fmla="*/ 6117405 h 7065875"/>
                <a:gd name="connsiteX6" fmla="*/ 0 w 4684948"/>
                <a:gd name="connsiteY6" fmla="*/ 6117407 h 7065875"/>
                <a:gd name="connsiteX7" fmla="*/ 4684947 w 4684948"/>
                <a:gd name="connsiteY7" fmla="*/ 6117407 h 7065875"/>
                <a:gd name="connsiteX8" fmla="*/ 2342473 w 4684948"/>
                <a:gd name="connsiteY8" fmla="*/ 7065875 h 706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4948" h="7065875">
                  <a:moveTo>
                    <a:pt x="3" y="6117405"/>
                  </a:moveTo>
                  <a:lnTo>
                    <a:pt x="3" y="123637"/>
                  </a:lnTo>
                  <a:cubicBezTo>
                    <a:pt x="3" y="55355"/>
                    <a:pt x="55357" y="0"/>
                    <a:pt x="123639" y="0"/>
                  </a:cubicBezTo>
                  <a:lnTo>
                    <a:pt x="4561312" y="0"/>
                  </a:lnTo>
                  <a:cubicBezTo>
                    <a:pt x="4629594" y="0"/>
                    <a:pt x="4684948" y="55355"/>
                    <a:pt x="4684948" y="123637"/>
                  </a:cubicBezTo>
                  <a:lnTo>
                    <a:pt x="4684948" y="6117405"/>
                  </a:lnTo>
                  <a:close/>
                  <a:moveTo>
                    <a:pt x="0" y="6117407"/>
                  </a:moveTo>
                  <a:lnTo>
                    <a:pt x="4684947" y="6117407"/>
                  </a:lnTo>
                  <a:lnTo>
                    <a:pt x="2342473" y="706587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6CAEF"/>
                </a:gs>
                <a:gs pos="35000">
                  <a:srgbClr val="9FA5F7"/>
                </a:gs>
                <a:gs pos="68000">
                  <a:srgbClr val="7B6FFC"/>
                </a:gs>
                <a:gs pos="100000">
                  <a:srgbClr val="6752FF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5A2D57B-3479-8570-D96B-60B67D76AB83}"/>
              </a:ext>
            </a:extLst>
          </p:cNvPr>
          <p:cNvSpPr txBox="1"/>
          <p:nvPr/>
        </p:nvSpPr>
        <p:spPr>
          <a:xfrm>
            <a:off x="827530" y="5187061"/>
            <a:ext cx="5444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runs/detect/</a:t>
            </a:r>
            <a:r>
              <a:rPr kumimoji="1" lang="en" altLang="ko-KR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aicn</a:t>
            </a:r>
            <a:r>
              <a:rPr kumimoji="1" lang="en" altLang="ko-KR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-det/weights/</a:t>
            </a:r>
            <a:r>
              <a:rPr kumimoji="1" lang="en" altLang="ko-KR" b="1" dirty="0" err="1">
                <a:solidFill>
                  <a:schemeClr val="bg1"/>
                </a:solidFill>
                <a:latin typeface="Freesentation 6 SemiBold" pitchFamily="2" charset="-127"/>
                <a:ea typeface="Freesentation 6 SemiBold" pitchFamily="2" charset="-127"/>
              </a:rPr>
              <a:t>best.pt</a:t>
            </a:r>
            <a:r>
              <a:rPr kumimoji="1" lang="en" altLang="ko-KR" b="1" dirty="0">
                <a:solidFill>
                  <a:schemeClr val="bg1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kumimoji="1" lang="ko-KR" altLang="en-US" b="1" dirty="0" err="1">
                <a:solidFill>
                  <a:schemeClr val="bg1"/>
                </a:solidFill>
                <a:latin typeface="Freesentation 6 SemiBold" pitchFamily="2" charset="-127"/>
                <a:ea typeface="Freesentation 6 SemiBold" pitchFamily="2" charset="-127"/>
              </a:rPr>
              <a:t>으로</a:t>
            </a:r>
            <a:r>
              <a:rPr kumimoji="1" lang="ko-KR" altLang="en-US" b="1" dirty="0">
                <a:solidFill>
                  <a:schemeClr val="bg1"/>
                </a:solidFill>
                <a:latin typeface="Freesentation 6 SemiBold" pitchFamily="2" charset="-127"/>
                <a:ea typeface="Freesentation 6 SemiBold" pitchFamily="2" charset="-127"/>
              </a:rPr>
              <a:t> 결과 확인</a:t>
            </a:r>
            <a:endParaRPr kumimoji="1" lang="en-US" altLang="ko-KR" b="1" dirty="0">
              <a:solidFill>
                <a:schemeClr val="bg1"/>
              </a:solidFill>
              <a:latin typeface="Freesentation 6 SemiBold" pitchFamily="2" charset="-127"/>
              <a:ea typeface="Freesentation 6 SemiBold" pitchFamily="2" charset="-127"/>
            </a:endParaRPr>
          </a:p>
          <a:p>
            <a:r>
              <a:rPr kumimoji="1" lang="en" altLang="ko-KR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runs/detect/</a:t>
            </a:r>
            <a:r>
              <a:rPr kumimoji="1" lang="en" altLang="ko-KR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aicn</a:t>
            </a:r>
            <a:r>
              <a:rPr kumimoji="1" lang="en" altLang="ko-KR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-det/</a:t>
            </a:r>
            <a:r>
              <a:rPr kumimoji="1" lang="en" altLang="ko-KR" b="1" dirty="0" err="1">
                <a:solidFill>
                  <a:schemeClr val="bg1"/>
                </a:solidFill>
                <a:latin typeface="Freesentation 6 SemiBold" pitchFamily="2" charset="-127"/>
                <a:ea typeface="Freesentation 6 SemiBold" pitchFamily="2" charset="-127"/>
              </a:rPr>
              <a:t>results.png</a:t>
            </a:r>
            <a:r>
              <a:rPr kumimoji="1" lang="ko-KR" altLang="en-US" b="1" dirty="0">
                <a:solidFill>
                  <a:schemeClr val="bg1"/>
                </a:solidFill>
                <a:latin typeface="Freesentation 6 SemiBold" pitchFamily="2" charset="-127"/>
                <a:ea typeface="Freesentation 6 SemiBold" pitchFamily="2" charset="-127"/>
              </a:rPr>
              <a:t> 에서 </a:t>
            </a:r>
            <a:r>
              <a:rPr kumimoji="1" lang="en-US" altLang="ko-KR" b="1" dirty="0" err="1">
                <a:solidFill>
                  <a:schemeClr val="bg1"/>
                </a:solidFill>
                <a:latin typeface="Freesentation 6 SemiBold" pitchFamily="2" charset="-127"/>
                <a:ea typeface="Freesentation 6 SemiBold" pitchFamily="2" charset="-127"/>
              </a:rPr>
              <a:t>mAP</a:t>
            </a:r>
            <a:r>
              <a:rPr kumimoji="1" lang="en-US" altLang="ko-KR" b="1" dirty="0">
                <a:solidFill>
                  <a:schemeClr val="bg1"/>
                </a:solidFill>
                <a:latin typeface="Freesentation 6 SemiBold" pitchFamily="2" charset="-127"/>
                <a:ea typeface="Freesentation 6 SemiBold" pitchFamily="2" charset="-127"/>
              </a:rPr>
              <a:t>, </a:t>
            </a:r>
            <a:r>
              <a:rPr kumimoji="1" lang="ko-KR" altLang="en-US" b="1" dirty="0">
                <a:solidFill>
                  <a:schemeClr val="bg1"/>
                </a:solidFill>
                <a:latin typeface="Freesentation 6 SemiBold" pitchFamily="2" charset="-127"/>
                <a:ea typeface="Freesentation 6 SemiBold" pitchFamily="2" charset="-127"/>
              </a:rPr>
              <a:t>손실곡선확인</a:t>
            </a:r>
            <a:endParaRPr kumimoji="1" lang="en-US" altLang="ko-KR" b="1" dirty="0">
              <a:solidFill>
                <a:schemeClr val="bg1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DDA327-B3CC-2459-C807-4B2733496034}"/>
              </a:ext>
            </a:extLst>
          </p:cNvPr>
          <p:cNvSpPr txBox="1"/>
          <p:nvPr/>
        </p:nvSpPr>
        <p:spPr>
          <a:xfrm>
            <a:off x="6812784" y="5187061"/>
            <a:ext cx="4645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하지만 생각보다 </a:t>
            </a:r>
            <a:r>
              <a:rPr kumimoji="1" lang="en-US" altLang="ko-KR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cpu</a:t>
            </a:r>
            <a:r>
              <a:rPr kumimoji="1" lang="ko-KR" altLang="en-US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만을 이용한 학습이 느려서 완료되지 못하였고 </a:t>
            </a:r>
            <a:r>
              <a:rPr kumimoji="1" lang="en-US" altLang="ko-KR" b="1" dirty="0" err="1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gpu</a:t>
            </a:r>
            <a:r>
              <a:rPr kumimoji="1" lang="ko-KR" altLang="en-US" b="1" dirty="0" err="1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를</a:t>
            </a:r>
            <a:r>
              <a: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 쓸 수 있는 환경에서 재시도</a:t>
            </a:r>
            <a:r>
              <a:rPr kumimoji="1" lang="ko-KR" altLang="en-US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할 예정</a:t>
            </a:r>
            <a:endParaRPr kumimoji="1" lang="en-US" altLang="ko-KR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7610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14CA75-D3F7-6E0C-FD90-AC4923FAC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505482-53DC-88F6-5DCC-5E94C88C85E1}"/>
              </a:ext>
            </a:extLst>
          </p:cNvPr>
          <p:cNvSpPr txBox="1"/>
          <p:nvPr/>
        </p:nvSpPr>
        <p:spPr>
          <a:xfrm>
            <a:off x="4015974" y="492621"/>
            <a:ext cx="4160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차량 </a:t>
            </a:r>
            <a:r>
              <a:rPr kumimoji="1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OCR</a:t>
            </a:r>
            <a:r>
              <a:rPr kumimoji="1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482CC1-3A77-C480-1072-A7C23607E1F0}"/>
              </a:ext>
            </a:extLst>
          </p:cNvPr>
          <p:cNvSpPr txBox="1"/>
          <p:nvPr/>
        </p:nvSpPr>
        <p:spPr>
          <a:xfrm>
            <a:off x="5469760" y="1149085"/>
            <a:ext cx="154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현재 진행상황</a:t>
            </a:r>
          </a:p>
        </p:txBody>
      </p:sp>
      <p:pic>
        <p:nvPicPr>
          <p:cNvPr id="7" name="그림 6" descr="텍스트, 폰트, 스크린샷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2E965DB-671B-1A8E-E56B-FE54D1305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31" y="1549194"/>
            <a:ext cx="4823316" cy="1006157"/>
          </a:xfrm>
          <a:prstGeom prst="rect">
            <a:avLst/>
          </a:prstGeom>
        </p:spPr>
      </p:pic>
      <p:pic>
        <p:nvPicPr>
          <p:cNvPr id="9" name="그림 8" descr="텍스트, 스크린샷, 폰트, 블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412DE2A-5643-D06D-E7FB-C10ACED0A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30" y="2634560"/>
            <a:ext cx="4823317" cy="794440"/>
          </a:xfrm>
          <a:prstGeom prst="rect">
            <a:avLst/>
          </a:prstGeom>
        </p:spPr>
      </p:pic>
      <p:pic>
        <p:nvPicPr>
          <p:cNvPr id="12" name="그림 11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564B68A-2344-D371-0523-1D44313187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2311"/>
          <a:stretch/>
        </p:blipFill>
        <p:spPr>
          <a:xfrm>
            <a:off x="348755" y="3468605"/>
            <a:ext cx="4851893" cy="2060658"/>
          </a:xfrm>
          <a:prstGeom prst="rect">
            <a:avLst/>
          </a:prstGeom>
        </p:spPr>
      </p:pic>
      <p:pic>
        <p:nvPicPr>
          <p:cNvPr id="3" name="그림 2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58A7CBE-2B1C-DC10-4B84-DB61E32C10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8619"/>
          <a:stretch/>
        </p:blipFill>
        <p:spPr>
          <a:xfrm>
            <a:off x="348754" y="5529263"/>
            <a:ext cx="4851893" cy="1014744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2238E67-FA9E-A435-7ECD-8BA404F4697D}"/>
              </a:ext>
            </a:extLst>
          </p:cNvPr>
          <p:cNvSpPr/>
          <p:nvPr/>
        </p:nvSpPr>
        <p:spPr>
          <a:xfrm>
            <a:off x="7005640" y="1502773"/>
            <a:ext cx="4823315" cy="5041233"/>
          </a:xfrm>
          <a:prstGeom prst="roundRect">
            <a:avLst>
              <a:gd name="adj" fmla="val 4391"/>
            </a:avLst>
          </a:prstGeom>
          <a:solidFill>
            <a:schemeClr val="bg1"/>
          </a:solid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그래픽, 폰트, 스크린샷, 일렉트릭 블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4F5032F-0486-0AE2-FFAF-E137FD0F3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475809" y="3031780"/>
            <a:ext cx="1260718" cy="1597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28414D-947D-AB15-5BE1-D77F9835E59B}"/>
              </a:ext>
            </a:extLst>
          </p:cNvPr>
          <p:cNvSpPr txBox="1"/>
          <p:nvPr/>
        </p:nvSpPr>
        <p:spPr>
          <a:xfrm>
            <a:off x="7326041" y="2106000"/>
            <a:ext cx="3979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현재 생성 흐름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: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 번호판 종류 결정 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  <a:sym typeface="Wingdings" pitchFamily="2" charset="2"/>
              </a:rPr>
              <a:t>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  <a:sym typeface="Wingdings" pitchFamily="2" charset="2"/>
              </a:rPr>
              <a:t> 랜덤 번호 조합 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  <a:sym typeface="Wingdings" pitchFamily="2" charset="2"/>
              </a:rPr>
              <a:t>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  <a:sym typeface="Wingdings" pitchFamily="2" charset="2"/>
              </a:rPr>
              <a:t> 번호판 배경 열기 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  <a:sym typeface="Wingdings" pitchFamily="2" charset="2"/>
              </a:rPr>
              <a:t>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  <a:sym typeface="Wingdings" pitchFamily="2" charset="2"/>
              </a:rPr>
              <a:t> 글자 위치에 텍스트 그리고 저장</a:t>
            </a:r>
            <a:endParaRPr kumimoji="1" lang="en" altLang="ko-KR" sz="1600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706684-1540-8C62-D0F1-5FAF15B60460}"/>
              </a:ext>
            </a:extLst>
          </p:cNvPr>
          <p:cNvSpPr txBox="1"/>
          <p:nvPr/>
        </p:nvSpPr>
        <p:spPr>
          <a:xfrm>
            <a:off x="7208072" y="1741050"/>
            <a:ext cx="154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u="none" strike="noStrike" kern="1200" cap="none" spc="0" normalizeH="0" baseline="0" noProof="0" dirty="0">
                <a:ln>
                  <a:noFill/>
                </a:ln>
                <a:solidFill>
                  <a:srgbClr val="6752FF"/>
                </a:solidFill>
                <a:effectLst/>
                <a:uLnTx/>
                <a:uFillTx/>
                <a:latin typeface="Freesentation 6 SemiBold" pitchFamily="2" charset="-127"/>
                <a:ea typeface="Freesentation 6 SemiBold" pitchFamily="2" charset="-127"/>
              </a:rPr>
              <a:t>번호판 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99F97F-EB82-0F82-FBA1-6E83907E923D}"/>
              </a:ext>
            </a:extLst>
          </p:cNvPr>
          <p:cNvSpPr txBox="1"/>
          <p:nvPr/>
        </p:nvSpPr>
        <p:spPr>
          <a:xfrm>
            <a:off x="7208071" y="3301359"/>
            <a:ext cx="154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u="none" strike="noStrike" kern="1200" cap="none" spc="0" normalizeH="0" baseline="0" noProof="0" dirty="0">
                <a:ln>
                  <a:noFill/>
                </a:ln>
                <a:solidFill>
                  <a:srgbClr val="6752FF"/>
                </a:solidFill>
                <a:effectLst/>
                <a:uLnTx/>
                <a:uFillTx/>
                <a:latin typeface="Freesentation 6 SemiBold" pitchFamily="2" charset="-127"/>
                <a:ea typeface="Freesentation 6 SemiBold" pitchFamily="2" charset="-127"/>
              </a:rPr>
              <a:t>번호판 </a:t>
            </a:r>
            <a:r>
              <a:rPr kumimoji="1" lang="ko-KR" altLang="en-US" sz="2000" b="1" dirty="0">
                <a:solidFill>
                  <a:srgbClr val="6752FF"/>
                </a:solidFill>
                <a:latin typeface="Freesentation 6 SemiBold" pitchFamily="2" charset="-127"/>
                <a:ea typeface="Freesentation 6 SemiBold" pitchFamily="2" charset="-127"/>
              </a:rPr>
              <a:t>인식</a:t>
            </a:r>
            <a:endParaRPr kumimoji="1" lang="ko-KR" altLang="en-US" sz="2000" b="1" u="none" strike="noStrike" kern="1200" cap="none" spc="0" normalizeH="0" baseline="0" noProof="0" dirty="0">
              <a:ln>
                <a:noFill/>
              </a:ln>
              <a:solidFill>
                <a:srgbClr val="6752FF"/>
              </a:solidFill>
              <a:effectLst/>
              <a:uLnTx/>
              <a:uFillTx/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21BDCA-8922-2E3D-7AC5-C92DC95AAF83}"/>
              </a:ext>
            </a:extLst>
          </p:cNvPr>
          <p:cNvSpPr txBox="1"/>
          <p:nvPr/>
        </p:nvSpPr>
        <p:spPr>
          <a:xfrm>
            <a:off x="7329612" y="3768292"/>
            <a:ext cx="4271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구형 번호판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초록색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)</a:t>
            </a:r>
          </a:p>
          <a:p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-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구형 번호판의 경우 위의 영역을 읽고 밑의 영역을 읽은 다음 붙이는 형태로 진행함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.</a:t>
            </a:r>
          </a:p>
          <a:p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-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번호판에서 너트 부분을 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0</a:t>
            </a:r>
            <a:r>
              <a:rPr kumimoji="1" lang="ko-KR" altLang="en-US" sz="1600" dirty="0" err="1">
                <a:latin typeface="Freesentation 4 Regular" pitchFamily="2" charset="-127"/>
                <a:ea typeface="Freesentation 4 Regular" pitchFamily="2" charset="-127"/>
              </a:rPr>
              <a:t>으로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 읽는 오류가 발생함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.</a:t>
            </a:r>
            <a:endParaRPr kumimoji="1" lang="en" altLang="ko-KR" sz="1600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DF77F5-BBD4-93BE-DC96-859606DD091B}"/>
              </a:ext>
            </a:extLst>
          </p:cNvPr>
          <p:cNvSpPr txBox="1"/>
          <p:nvPr/>
        </p:nvSpPr>
        <p:spPr>
          <a:xfrm>
            <a:off x="7326041" y="2612501"/>
            <a:ext cx="397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각각의 형식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신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/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구형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 특수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)</a:t>
            </a:r>
            <a:r>
              <a:rPr kumimoji="1" lang="ko-KR" altLang="en-US" sz="1600" dirty="0" err="1">
                <a:latin typeface="Freesentation 4 Regular" pitchFamily="2" charset="-127"/>
                <a:ea typeface="Freesentation 4 Regular" pitchFamily="2" charset="-127"/>
              </a:rPr>
              <a:t>에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 맞는 번호판 생성 완료</a:t>
            </a:r>
            <a:endParaRPr kumimoji="1" lang="en" altLang="ko-KR" sz="1600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595979-A30C-D357-5282-377DEF8B7298}"/>
              </a:ext>
            </a:extLst>
          </p:cNvPr>
          <p:cNvSpPr txBox="1"/>
          <p:nvPr/>
        </p:nvSpPr>
        <p:spPr>
          <a:xfrm>
            <a:off x="7354617" y="4926621"/>
            <a:ext cx="42718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택시 번호판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노란색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현재는 하드 코딩형태로 번호판의 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1/5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을 나누어서 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90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도 </a:t>
            </a:r>
            <a:endParaRPr kumimoji="1" lang="en-US" altLang="ko-KR" sz="1600" dirty="0">
              <a:latin typeface="Freesentation 4 Regular" pitchFamily="2" charset="-127"/>
              <a:ea typeface="Freesentation 4 Regular" pitchFamily="2" charset="-127"/>
            </a:endParaRPr>
          </a:p>
          <a:p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돌린 뒤 세로 영역을 인식하고 있음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.</a:t>
            </a:r>
          </a:p>
          <a:p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-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화질이랑 크기차이가 생기면 번호판 출력이 잘 안되는 오류가 발생함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.</a:t>
            </a:r>
            <a:endParaRPr kumimoji="1" lang="en" altLang="ko-KR" sz="1600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E87888-1C89-DCA3-FA8E-CCB7A8B1273B}"/>
              </a:ext>
            </a:extLst>
          </p:cNvPr>
          <p:cNvSpPr txBox="1"/>
          <p:nvPr/>
        </p:nvSpPr>
        <p:spPr>
          <a:xfrm>
            <a:off x="7326040" y="2893903"/>
            <a:ext cx="4633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흰색이 아닌 유색 번호판의 경우 색깔의 통일이 안되는 현상 발생</a:t>
            </a:r>
            <a:endParaRPr kumimoji="1" lang="en" altLang="ko-KR" sz="1600" dirty="0">
              <a:latin typeface="Freesentation 4 Regular" pitchFamily="2" charset="-127"/>
              <a:ea typeface="Freesentation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584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7D6523-1452-28DF-BF3D-B3819D026A5B}"/>
              </a:ext>
            </a:extLst>
          </p:cNvPr>
          <p:cNvSpPr txBox="1"/>
          <p:nvPr/>
        </p:nvSpPr>
        <p:spPr>
          <a:xfrm>
            <a:off x="4015974" y="492621"/>
            <a:ext cx="4160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차량 </a:t>
            </a:r>
            <a:r>
              <a:rPr kumimoji="1" lang="en-US" altLang="ko-KR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OCR</a:t>
            </a:r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 프로그램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610FD-A1F5-CC93-B835-D37AF0CAE316}"/>
              </a:ext>
            </a:extLst>
          </p:cNvPr>
          <p:cNvSpPr txBox="1"/>
          <p:nvPr/>
        </p:nvSpPr>
        <p:spPr>
          <a:xfrm>
            <a:off x="5074057" y="1154265"/>
            <a:ext cx="2043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5A6170"/>
                </a:solidFill>
                <a:latin typeface="Freesentation 4 Regular" pitchFamily="2" charset="-127"/>
                <a:ea typeface="Freesentation 4 Regular" pitchFamily="2" charset="-127"/>
              </a:rPr>
              <a:t>다음 회의 일정</a:t>
            </a:r>
            <a:r>
              <a:rPr kumimoji="1" lang="en-US" altLang="ko-KR" sz="2000" dirty="0">
                <a:solidFill>
                  <a:srgbClr val="5A6170"/>
                </a:solidFill>
                <a:latin typeface="Freesentation 4 Regular" pitchFamily="2" charset="-127"/>
                <a:ea typeface="Freesentation 4 Regular" pitchFamily="2" charset="-127"/>
              </a:rPr>
              <a:t>(5/15)</a:t>
            </a:r>
            <a:endParaRPr kumimoji="1" lang="ko-KR" altLang="en-US" sz="2000" dirty="0">
              <a:solidFill>
                <a:srgbClr val="5A6170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D495DC1-7DF6-78F7-A506-CE3ECFCFB2BD}"/>
              </a:ext>
            </a:extLst>
          </p:cNvPr>
          <p:cNvGrpSpPr/>
          <p:nvPr/>
        </p:nvGrpSpPr>
        <p:grpSpPr>
          <a:xfrm>
            <a:off x="1171574" y="1828793"/>
            <a:ext cx="2671761" cy="4057648"/>
            <a:chOff x="1171574" y="2057401"/>
            <a:chExt cx="2671763" cy="4057648"/>
          </a:xfrm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2CBD87E4-6E7C-75AB-0B29-F3373F60F5EE}"/>
                </a:ext>
              </a:extLst>
            </p:cNvPr>
            <p:cNvSpPr/>
            <p:nvPr/>
          </p:nvSpPr>
          <p:spPr>
            <a:xfrm>
              <a:off x="1171574" y="2057401"/>
              <a:ext cx="2671763" cy="35433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양쪽 모서리가 둥근 사각형 5">
              <a:extLst>
                <a:ext uri="{FF2B5EF4-FFF2-40B4-BE49-F238E27FC236}">
                  <a16:creationId xmlns:a16="http://schemas.microsoft.com/office/drawing/2014/main" id="{7C2C6EF6-A0A6-17C2-EA58-4EDA892691DD}"/>
                </a:ext>
              </a:extLst>
            </p:cNvPr>
            <p:cNvSpPr/>
            <p:nvPr/>
          </p:nvSpPr>
          <p:spPr>
            <a:xfrm flipV="1">
              <a:off x="1171574" y="5016073"/>
              <a:ext cx="2671762" cy="1098976"/>
            </a:xfrm>
            <a:prstGeom prst="round2SameRect">
              <a:avLst/>
            </a:prstGeom>
            <a:solidFill>
              <a:srgbClr val="6C6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B203DC1-5FF9-2FF3-ACAE-D5B19BF12F96}"/>
              </a:ext>
            </a:extLst>
          </p:cNvPr>
          <p:cNvGrpSpPr/>
          <p:nvPr/>
        </p:nvGrpSpPr>
        <p:grpSpPr>
          <a:xfrm>
            <a:off x="4760118" y="1828793"/>
            <a:ext cx="2671763" cy="4057646"/>
            <a:chOff x="1171574" y="2057401"/>
            <a:chExt cx="2671763" cy="4057646"/>
          </a:xfrm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F39B5759-0872-BFF3-662F-CDB0AE9F1D40}"/>
                </a:ext>
              </a:extLst>
            </p:cNvPr>
            <p:cNvSpPr/>
            <p:nvPr/>
          </p:nvSpPr>
          <p:spPr>
            <a:xfrm>
              <a:off x="1171574" y="2057401"/>
              <a:ext cx="2671763" cy="35433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양쪽 모서리가 둥근 사각형 8">
              <a:extLst>
                <a:ext uri="{FF2B5EF4-FFF2-40B4-BE49-F238E27FC236}">
                  <a16:creationId xmlns:a16="http://schemas.microsoft.com/office/drawing/2014/main" id="{B651146F-7347-62F0-ED78-5E4CE1A4AB9F}"/>
                </a:ext>
              </a:extLst>
            </p:cNvPr>
            <p:cNvSpPr/>
            <p:nvPr/>
          </p:nvSpPr>
          <p:spPr>
            <a:xfrm flipV="1">
              <a:off x="1171574" y="5016073"/>
              <a:ext cx="2671762" cy="1098974"/>
            </a:xfrm>
            <a:prstGeom prst="round2SameRect">
              <a:avLst/>
            </a:prstGeom>
            <a:solidFill>
              <a:srgbClr val="6C6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B396007-6B88-AF4D-5AEF-432DB8127136}"/>
              </a:ext>
            </a:extLst>
          </p:cNvPr>
          <p:cNvGrpSpPr/>
          <p:nvPr/>
        </p:nvGrpSpPr>
        <p:grpSpPr>
          <a:xfrm>
            <a:off x="8348663" y="1828793"/>
            <a:ext cx="2671763" cy="4057646"/>
            <a:chOff x="1171574" y="2057401"/>
            <a:chExt cx="2671763" cy="4057646"/>
          </a:xfrm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FF96A6B5-409C-A929-255F-FB545E543F53}"/>
                </a:ext>
              </a:extLst>
            </p:cNvPr>
            <p:cNvSpPr/>
            <p:nvPr/>
          </p:nvSpPr>
          <p:spPr>
            <a:xfrm>
              <a:off x="1171574" y="2057401"/>
              <a:ext cx="2671763" cy="35433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양쪽 모서리가 둥근 사각형 11">
              <a:extLst>
                <a:ext uri="{FF2B5EF4-FFF2-40B4-BE49-F238E27FC236}">
                  <a16:creationId xmlns:a16="http://schemas.microsoft.com/office/drawing/2014/main" id="{C42A2BBA-9874-8B60-ADA4-41F3F3F4198B}"/>
                </a:ext>
              </a:extLst>
            </p:cNvPr>
            <p:cNvSpPr/>
            <p:nvPr/>
          </p:nvSpPr>
          <p:spPr>
            <a:xfrm flipV="1">
              <a:off x="1171574" y="5016075"/>
              <a:ext cx="2671762" cy="1098972"/>
            </a:xfrm>
            <a:prstGeom prst="round2SameRect">
              <a:avLst/>
            </a:prstGeom>
            <a:solidFill>
              <a:srgbClr val="6C6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3" name="그림 12" descr="클립아트, 만화 영화, 그림, 일러스트레이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DE263AE-3983-60B9-CFC8-F7A51CDCF0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250"/>
          <a:stretch/>
        </p:blipFill>
        <p:spPr>
          <a:xfrm>
            <a:off x="9201979" y="2087129"/>
            <a:ext cx="1128997" cy="2700338"/>
          </a:xfrm>
          <a:prstGeom prst="rect">
            <a:avLst/>
          </a:prstGeom>
        </p:spPr>
      </p:pic>
      <p:pic>
        <p:nvPicPr>
          <p:cNvPr id="14" name="그림 13" descr="클립아트, 그림, 일러스트레이션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4159D4E-C541-E42B-0771-0365F092B0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250"/>
          <a:stretch/>
        </p:blipFill>
        <p:spPr>
          <a:xfrm>
            <a:off x="5440965" y="2087128"/>
            <a:ext cx="1310067" cy="2700339"/>
          </a:xfrm>
          <a:prstGeom prst="rect">
            <a:avLst/>
          </a:prstGeom>
        </p:spPr>
      </p:pic>
      <p:pic>
        <p:nvPicPr>
          <p:cNvPr id="15" name="그림 14" descr="그림, 클립아트, 일러스트레이션, 의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AB04EF9-C06B-5C5C-C49C-AE0613CAD2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1250"/>
          <a:stretch/>
        </p:blipFill>
        <p:spPr>
          <a:xfrm>
            <a:off x="1861024" y="2087130"/>
            <a:ext cx="1223921" cy="27003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A0788B-57B5-355C-DD9C-F715CF631B12}"/>
              </a:ext>
            </a:extLst>
          </p:cNvPr>
          <p:cNvSpPr txBox="1"/>
          <p:nvPr/>
        </p:nvSpPr>
        <p:spPr>
          <a:xfrm>
            <a:off x="2157411" y="4967620"/>
            <a:ext cx="70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김동경</a:t>
            </a:r>
            <a:endParaRPr kumimoji="1" lang="ko-KR" altLang="en-US" dirty="0">
              <a:solidFill>
                <a:srgbClr val="F8F8F8"/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462D2E-C57C-736D-432A-FBE123BE6226}"/>
              </a:ext>
            </a:extLst>
          </p:cNvPr>
          <p:cNvSpPr txBox="1"/>
          <p:nvPr/>
        </p:nvSpPr>
        <p:spPr>
          <a:xfrm>
            <a:off x="5518544" y="4962118"/>
            <a:ext cx="115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김재민</a:t>
            </a:r>
            <a:r>
              <a:rPr kumimoji="1" lang="en-US" altLang="ko-KR" dirty="0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(</a:t>
            </a:r>
            <a:r>
              <a:rPr kumimoji="1" lang="ko-KR" altLang="en-US" dirty="0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팀장</a:t>
            </a:r>
            <a:r>
              <a:rPr kumimoji="1" lang="en-US" altLang="ko-KR" dirty="0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)</a:t>
            </a:r>
            <a:endParaRPr kumimoji="1" lang="ko-KR" altLang="en-US" dirty="0">
              <a:solidFill>
                <a:srgbClr val="F8F8F8"/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C8CE9C-9E43-F805-69A0-DB26FD94F8F4}"/>
              </a:ext>
            </a:extLst>
          </p:cNvPr>
          <p:cNvSpPr txBox="1"/>
          <p:nvPr/>
        </p:nvSpPr>
        <p:spPr>
          <a:xfrm>
            <a:off x="9334501" y="4962118"/>
            <a:ext cx="70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이도현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C5A4C-EE41-3B67-7915-8F3B8CEF19E5}"/>
              </a:ext>
            </a:extLst>
          </p:cNvPr>
          <p:cNvSpPr txBox="1"/>
          <p:nvPr/>
        </p:nvSpPr>
        <p:spPr>
          <a:xfrm>
            <a:off x="1406795" y="5306914"/>
            <a:ext cx="2242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-</a:t>
            </a:r>
            <a:r>
              <a:rPr kumimoji="1" lang="ko-KR" altLang="en-US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데이터 증강</a:t>
            </a:r>
            <a:r>
              <a:rPr kumimoji="1" lang="en-US" altLang="ko-KR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(</a:t>
            </a:r>
            <a:r>
              <a:rPr kumimoji="1" lang="ko-KR" altLang="en-US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번호판 인식</a:t>
            </a:r>
            <a:r>
              <a:rPr kumimoji="1" lang="en-US" altLang="ko-KR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)</a:t>
            </a:r>
            <a:r>
              <a:rPr kumimoji="1" lang="ko-KR" altLang="en-US" sz="1400" dirty="0" err="1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에</a:t>
            </a:r>
            <a:r>
              <a:rPr kumimoji="1" lang="ko-KR" altLang="en-US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 대한 오류 개선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2AB954-648C-E7FD-A552-8D8EB1F0F2A6}"/>
              </a:ext>
            </a:extLst>
          </p:cNvPr>
          <p:cNvSpPr txBox="1"/>
          <p:nvPr/>
        </p:nvSpPr>
        <p:spPr>
          <a:xfrm>
            <a:off x="5074057" y="5285134"/>
            <a:ext cx="2118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-</a:t>
            </a:r>
            <a:r>
              <a:rPr kumimoji="1" lang="en-US" altLang="ko-KR" sz="1400" dirty="0" err="1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gpu</a:t>
            </a:r>
            <a:r>
              <a:rPr kumimoji="1" lang="en-US" altLang="ko-KR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 </a:t>
            </a:r>
            <a:r>
              <a:rPr kumimoji="1" lang="ko-KR" altLang="en-US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사용 가능한 서버 구축 후 </a:t>
            </a:r>
            <a:r>
              <a:rPr kumimoji="1" lang="ko-KR" altLang="en-US" sz="1400" dirty="0" err="1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전처리</a:t>
            </a:r>
            <a:r>
              <a:rPr kumimoji="1" lang="ko-KR" altLang="en-US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 데이터로 </a:t>
            </a:r>
            <a:r>
              <a:rPr kumimoji="1" lang="ko-KR" altLang="en-US" sz="1400" dirty="0" err="1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재학습</a:t>
            </a:r>
            <a:endParaRPr kumimoji="1" lang="ko-KR" altLang="en-US" sz="1400" dirty="0">
              <a:solidFill>
                <a:srgbClr val="F8F8F8"/>
              </a:solidFill>
              <a:latin typeface="Freesentation 3 Light" pitchFamily="2" charset="-127"/>
              <a:ea typeface="Freesentation 3 Light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6D0015-4670-180A-EB32-6B4FB08EB958}"/>
              </a:ext>
            </a:extLst>
          </p:cNvPr>
          <p:cNvSpPr txBox="1"/>
          <p:nvPr/>
        </p:nvSpPr>
        <p:spPr>
          <a:xfrm>
            <a:off x="8594562" y="5339074"/>
            <a:ext cx="2343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-</a:t>
            </a:r>
            <a:r>
              <a:rPr kumimoji="1" lang="ko-KR" altLang="en-US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 데이터 증강</a:t>
            </a:r>
            <a:r>
              <a:rPr kumimoji="1" lang="en-US" altLang="ko-KR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(</a:t>
            </a:r>
            <a:r>
              <a:rPr kumimoji="1" lang="ko-KR" altLang="en-US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번호판 생성</a:t>
            </a:r>
            <a:r>
              <a:rPr kumimoji="1" lang="en-US" altLang="ko-KR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)</a:t>
            </a:r>
            <a:r>
              <a:rPr kumimoji="1" lang="ko-KR" altLang="en-US" sz="1400" dirty="0" err="1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에</a:t>
            </a:r>
            <a:r>
              <a:rPr kumimoji="1" lang="ko-KR" altLang="en-US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 대한 오류 개선</a:t>
            </a:r>
          </a:p>
        </p:txBody>
      </p:sp>
    </p:spTree>
    <p:extLst>
      <p:ext uri="{BB962C8B-B14F-4D97-AF65-F5344CB8AC3E}">
        <p14:creationId xmlns:p14="http://schemas.microsoft.com/office/powerpoint/2010/main" val="1459224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6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AD37BA-9A2A-FC44-367F-6CD1A726F87D}"/>
              </a:ext>
            </a:extLst>
          </p:cNvPr>
          <p:cNvSpPr txBox="1"/>
          <p:nvPr/>
        </p:nvSpPr>
        <p:spPr>
          <a:xfrm>
            <a:off x="4194709" y="2828835"/>
            <a:ext cx="3802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72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감사합니다</a:t>
            </a:r>
            <a:r>
              <a:rPr kumimoji="1" lang="en-US" altLang="ko-KR" sz="72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.</a:t>
            </a:r>
            <a:endParaRPr kumimoji="1" lang="ko-KR" altLang="en-US" sz="7200" b="1" dirty="0">
              <a:solidFill>
                <a:schemeClr val="bg1"/>
              </a:solidFill>
              <a:latin typeface="Freesentation 9 Black" pitchFamily="2" charset="-127"/>
              <a:ea typeface="Freesentation 9 Blac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158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333</Words>
  <Application>Microsoft Macintosh PowerPoint</Application>
  <PresentationFormat>와이드스크린</PresentationFormat>
  <Paragraphs>53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6" baseType="lpstr">
      <vt:lpstr>Freesentation 7 Bold</vt:lpstr>
      <vt:lpstr>맑은 고딕</vt:lpstr>
      <vt:lpstr>Freesentation 6 SemiBold</vt:lpstr>
      <vt:lpstr>Freesentation 4 Regular</vt:lpstr>
      <vt:lpstr>Freesentation 3 Light</vt:lpstr>
      <vt:lpstr>Arial</vt:lpstr>
      <vt:lpstr>Freesentation 5 Medium</vt:lpstr>
      <vt:lpstr>Freesentation 9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김재민</dc:creator>
  <cp:lastModifiedBy>김재민</cp:lastModifiedBy>
  <cp:revision>42</cp:revision>
  <dcterms:created xsi:type="dcterms:W3CDTF">2025-03-15T03:50:12Z</dcterms:created>
  <dcterms:modified xsi:type="dcterms:W3CDTF">2025-05-11T11:16:06Z</dcterms:modified>
</cp:coreProperties>
</file>